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253" r:id="rId1"/>
    <p:sldMasterId id="2147484326" r:id="rId2"/>
  </p:sldMasterIdLst>
  <p:notesMasterIdLst>
    <p:notesMasterId r:id="rId22"/>
  </p:notesMasterIdLst>
  <p:handoutMasterIdLst>
    <p:handoutMasterId r:id="rId23"/>
  </p:handoutMasterIdLst>
  <p:sldIdLst>
    <p:sldId id="307" r:id="rId3"/>
    <p:sldId id="328" r:id="rId4"/>
    <p:sldId id="320" r:id="rId5"/>
    <p:sldId id="322" r:id="rId6"/>
    <p:sldId id="289" r:id="rId7"/>
    <p:sldId id="323" r:id="rId8"/>
    <p:sldId id="324" r:id="rId9"/>
    <p:sldId id="325" r:id="rId10"/>
    <p:sldId id="326" r:id="rId11"/>
    <p:sldId id="315" r:id="rId12"/>
    <p:sldId id="292" r:id="rId13"/>
    <p:sldId id="313" r:id="rId14"/>
    <p:sldId id="300" r:id="rId15"/>
    <p:sldId id="296" r:id="rId16"/>
    <p:sldId id="297" r:id="rId17"/>
    <p:sldId id="318" r:id="rId18"/>
    <p:sldId id="317" r:id="rId19"/>
    <p:sldId id="304" r:id="rId20"/>
    <p:sldId id="327" r:id="rId21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89" userDrawn="1">
          <p15:clr>
            <a:srgbClr val="A4A3A4"/>
          </p15:clr>
        </p15:guide>
        <p15:guide id="2" pos="207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6" autoAdjust="0"/>
    <p:restoredTop sz="71068" autoAdjust="0"/>
  </p:normalViewPr>
  <p:slideViewPr>
    <p:cSldViewPr>
      <p:cViewPr varScale="1">
        <p:scale>
          <a:sx n="74" d="100"/>
          <a:sy n="74" d="100"/>
        </p:scale>
        <p:origin x="978" y="72"/>
      </p:cViewPr>
      <p:guideLst>
        <p:guide orient="horz" pos="1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270" y="67"/>
      </p:cViewPr>
      <p:guideLst>
        <p:guide orient="horz" pos="2789"/>
        <p:guide pos="207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Filing Basics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What's New For TY2018</a:t>
            </a: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8096B61D-B870-4B62-9F03-8FDB7082A94D}" type="slidenum">
              <a:rPr lang="en-US" altLang="en-US">
                <a:cs typeface="Calibri" panose="020F0502020204030204" pitchFamily="34" charset="0"/>
              </a:rPr>
              <a:pPr/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010328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01040" y="154942"/>
            <a:ext cx="2804160" cy="37121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39920" y="154942"/>
            <a:ext cx="1869440" cy="37121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01040" y="8754110"/>
            <a:ext cx="2804160" cy="279215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534042" y="8810600"/>
            <a:ext cx="1775319" cy="277601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Calibri" panose="020F0502020204030204" pitchFamily="34" charset="0"/>
              </a:defRPr>
            </a:lvl1pPr>
          </a:lstStyle>
          <a:p>
            <a:fld id="{00CE2619-2036-40CD-B2EA-D078ECA7F67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010146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169863" indent="-169863" algn="l" rtl="0" eaLnBrk="0" fontAlgn="base" hangingPunct="0">
      <a:spcBef>
        <a:spcPct val="30000"/>
      </a:spcBef>
      <a:spcAft>
        <a:spcPct val="0"/>
      </a:spcAft>
      <a:buClr>
        <a:schemeClr val="accent2"/>
      </a:buClr>
      <a:buSzPct val="95000"/>
      <a:buFont typeface="Calibri" panose="020F0502020204030204" pitchFamily="34" charset="0"/>
      <a:buChar char="●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04813" indent="-169863" algn="l" rtl="0" eaLnBrk="0" fontAlgn="base" hangingPunct="0">
      <a:spcBef>
        <a:spcPct val="30000"/>
      </a:spcBef>
      <a:spcAft>
        <a:spcPct val="0"/>
      </a:spcAft>
      <a:buClr>
        <a:srgbClr val="009900"/>
      </a:buClr>
      <a:buSzPct val="70000"/>
      <a:buFont typeface="Wingdings" panose="05000000000000000000" pitchFamily="2" charset="2"/>
      <a:buChar char="n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74675" indent="-169863" algn="l" rtl="0" eaLnBrk="0" fontAlgn="base" hangingPunct="0">
      <a:spcBef>
        <a:spcPct val="30000"/>
      </a:spcBef>
      <a:spcAft>
        <a:spcPct val="0"/>
      </a:spcAft>
      <a:buClr>
        <a:srgbClr val="0070C0"/>
      </a:buClr>
      <a:buSzPct val="70000"/>
      <a:buFont typeface="Wingdings" panose="05000000000000000000" pitchFamily="2" charset="2"/>
      <a:buChar char="®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9819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 txBox="1">
            <a:spLocks noGrp="1" noChangeArrowheads="1"/>
          </p:cNvSpPr>
          <p:nvPr/>
        </p:nvSpPr>
        <p:spPr bwMode="auto">
          <a:xfrm>
            <a:off x="1402080" y="944880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>
              <a:spcBef>
                <a:spcPct val="30000"/>
              </a:spcBef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buClr>
                <a:srgbClr val="0070C0"/>
              </a:buClr>
              <a:buSzPct val="70000"/>
              <a:buFont typeface="Wingdings" panose="05000000000000000000" pitchFamily="2" charset="2"/>
              <a:buChar char="®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FEA958C-BD0D-44CC-ABE6-BD0AF3DEC972}" type="slidenum">
              <a:rPr lang="en-US" altLang="en-US" sz="1300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300" dirty="0">
              <a:cs typeface="Calibri" panose="020F0502020204030204" pitchFamily="34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What’s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6601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/>
              <a:t>Must </a:t>
            </a:r>
            <a:r>
              <a:rPr lang="en-US" altLang="en-US" b="1" dirty="0"/>
              <a:t>have photo ID – Exceptions by LC in “Extreme Conditions”.</a:t>
            </a:r>
          </a:p>
          <a:p>
            <a:pPr>
              <a:spcBef>
                <a:spcPct val="0"/>
              </a:spcBef>
            </a:pPr>
            <a:r>
              <a:rPr lang="en-US" altLang="en-US" b="1" dirty="0"/>
              <a:t>Alternates for SS Verify – Income Statements (1099-SSA), Letters from SS or other SS documents. Medicare card with suffix A</a:t>
            </a:r>
          </a:p>
          <a:p>
            <a:pPr>
              <a:spcBef>
                <a:spcPct val="0"/>
              </a:spcBef>
            </a:pPr>
            <a:r>
              <a:rPr lang="en-US" altLang="en-US" b="1" dirty="0"/>
              <a:t>Many SS documents will contain only last 4 digits of SSN. Check with Local Coordinator for site policy.</a:t>
            </a:r>
          </a:p>
          <a:p>
            <a:pPr>
              <a:spcBef>
                <a:spcPct val="0"/>
              </a:spcBef>
            </a:pPr>
            <a:r>
              <a:rPr lang="en-US" altLang="en-US" b="1" dirty="0"/>
              <a:t>If using last years tax return as a source be sure it is prepared by a third party. No hand written returns should be accepted in lieu of SS Card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199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Caution – state statute may be longer than 3 years</a:t>
            </a:r>
            <a:endParaRPr lang="en-US" altLang="en-US" b="1" dirty="0" smtClean="0"/>
          </a:p>
          <a:p>
            <a:pPr marL="16986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 smtClean="0"/>
              <a:t>Recommended </a:t>
            </a:r>
            <a:r>
              <a:rPr lang="en-US" altLang="en-US" b="1" dirty="0"/>
              <a:t>that taxpayers keep a copy of their tax return </a:t>
            </a:r>
            <a:r>
              <a:rPr lang="en-US" altLang="en-US" b="1" dirty="0" smtClean="0"/>
              <a:t>for</a:t>
            </a:r>
            <a:r>
              <a:rPr lang="en-US" altLang="en-US" b="1" baseline="0" dirty="0" smtClean="0"/>
              <a:t> 3 years; 6 years if you didn’t report income which should have been filed and which was more than 25% of the gross income shown.</a:t>
            </a:r>
            <a:r>
              <a:rPr lang="en-US" altLang="en-US" dirty="0" smtClean="0"/>
              <a:t> </a:t>
            </a:r>
          </a:p>
          <a:p>
            <a:pPr marL="16986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5000"/>
              <a:buFont typeface="Calibri" panose="020F0502020204030204" pitchFamily="34" charset="0"/>
              <a:buChar char="●"/>
              <a:tabLst/>
              <a:defRPr/>
            </a:pPr>
            <a:r>
              <a:rPr lang="en-US" altLang="en-US" b="1" dirty="0" smtClean="0"/>
              <a:t>See Pub 17 Chapter 1 for additional requirements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406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47700" y="893763"/>
            <a:ext cx="5715000" cy="3214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517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47700" y="893763"/>
            <a:ext cx="5715000" cy="3214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0427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14805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47700" y="893763"/>
            <a:ext cx="5715000" cy="3214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230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006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Additional</a:t>
            </a:r>
            <a:r>
              <a:rPr lang="en-US" b="1" baseline="0" dirty="0" smtClean="0"/>
              <a:t> standard deduction amount for age </a:t>
            </a:r>
            <a:r>
              <a:rPr lang="en-US" b="1" baseline="0" smtClean="0"/>
              <a:t>and </a:t>
            </a:r>
            <a:r>
              <a:rPr lang="en-US" b="1" baseline="0" smtClean="0"/>
              <a:t>blindness</a:t>
            </a:r>
            <a:endParaRPr lang="en-US" b="1" baseline="0" dirty="0" smtClean="0"/>
          </a:p>
          <a:p>
            <a:r>
              <a:rPr lang="en-US" b="1" baseline="0" dirty="0" smtClean="0"/>
              <a:t>Dependent filing threshold Pub 4012 Tab A Chart B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Married taxpayer not living with spouse on date of spouse’s death must file if</a:t>
            </a:r>
            <a:r>
              <a:rPr lang="en-US" b="1" baseline="0" dirty="0" smtClean="0"/>
              <a:t> taxpayer has any gross income.</a:t>
            </a:r>
          </a:p>
          <a:p>
            <a:r>
              <a:rPr lang="en-US" b="1" baseline="0" dirty="0" smtClean="0"/>
              <a:t>Standard deduction increased by additional amount for age and blindness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1F54D-9D18-1946-9E2F-18E947461C7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47700" y="893763"/>
            <a:ext cx="5715000" cy="3216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016" y="4422246"/>
            <a:ext cx="4847238" cy="35716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The income threshold for dependents may be much less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Review 4012 chart B at pg. A-2 with participants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87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47700" y="893763"/>
            <a:ext cx="5715000" cy="3216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4016" y="4422246"/>
            <a:ext cx="4847238" cy="35716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The income threshold for dependents may be much less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Review 4012 chart B at pg. A-2 with </a:t>
            </a:r>
            <a:r>
              <a:rPr lang="en-US" altLang="en-US" b="1" dirty="0" smtClean="0"/>
              <a:t>participants</a:t>
            </a:r>
          </a:p>
          <a:p>
            <a:pPr lvl="0" eaLnBrk="1" hangingPunct="1">
              <a:spcBef>
                <a:spcPct val="0"/>
              </a:spcBef>
              <a:buNone/>
            </a:pP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87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other situations, see Pub</a:t>
            </a:r>
            <a:r>
              <a:rPr lang="en-US" b="1" baseline="0" dirty="0" smtClean="0"/>
              <a:t> 4012 Tab A Chart C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 other situations, see Pub</a:t>
            </a:r>
            <a:r>
              <a:rPr lang="en-US" b="1" baseline="0" dirty="0" smtClean="0"/>
              <a:t> 4012 Tab A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</a:pPr>
            <a:r>
              <a:rPr lang="en-US" altLang="en-US" b="1" baseline="0" dirty="0" smtClean="0"/>
              <a:t>  If </a:t>
            </a:r>
            <a:r>
              <a:rPr lang="en-US" altLang="en-US" b="1" dirty="0" smtClean="0"/>
              <a:t>representative does not have the documentation with them, they should be invited to return when they do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If </a:t>
            </a:r>
            <a:r>
              <a:rPr lang="en-US" altLang="en-US" b="1" dirty="0"/>
              <a:t>representative is not court-appointed</a:t>
            </a:r>
            <a:r>
              <a:rPr lang="en-US" altLang="en-US" b="1" baseline="0" dirty="0"/>
              <a:t> and is claiming the refund file Form 1310 with the return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For court-appointed representatives: Form 56 is available from the IRS and at IRS.gov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It is to advise the IRS that the person is acting as the fiduciary for the taxpayer, or that they are not longer the fiduciary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This is not required when the representative is acting under a power of attorney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It is not required of a surviving spouse acting for deceased spouse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3566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85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</a:pPr>
            <a:r>
              <a:rPr lang="en-US" altLang="en-US" b="1" baseline="0" dirty="0" smtClean="0"/>
              <a:t>  If </a:t>
            </a:r>
            <a:r>
              <a:rPr lang="en-US" altLang="en-US" b="1" dirty="0" smtClean="0"/>
              <a:t>representative does not have the documentation with them, they should be invited to return when they do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 dirty="0" smtClean="0"/>
              <a:t>If </a:t>
            </a:r>
            <a:r>
              <a:rPr lang="en-US" altLang="en-US" b="1" dirty="0"/>
              <a:t>representative is not court-appointed</a:t>
            </a:r>
            <a:r>
              <a:rPr lang="en-US" altLang="en-US" b="1" baseline="0" dirty="0"/>
              <a:t> and is claiming the refund file Form 1310 with the return</a:t>
            </a:r>
            <a:endParaRPr lang="en-US" altLang="en-US" b="1" dirty="0"/>
          </a:p>
          <a:p>
            <a:pPr eaLnBrk="1" hangingPunct="1">
              <a:spcBef>
                <a:spcPct val="0"/>
              </a:spcBef>
            </a:pPr>
            <a:r>
              <a:rPr lang="en-US" altLang="en-US" b="1" dirty="0"/>
              <a:t>For court-appointed representatives: Form 56 is available from the IRS and at IRS.gov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It is to advise the IRS that the person is acting as the fiduciary for the taxpayer, or that they are not longer the fiduciary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b="1" dirty="0"/>
              <a:t>This is not required when the representative is acting under a power of attorney</a:t>
            </a:r>
          </a:p>
          <a:p>
            <a:pPr marL="404813" marR="0" lvl="1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70000"/>
              <a:buFont typeface="Wingdings" panose="05000000000000000000" pitchFamily="2" charset="2"/>
              <a:buChar char="n"/>
              <a:tabLst/>
              <a:defRPr/>
            </a:pPr>
            <a:r>
              <a:rPr lang="en-US" altLang="en-US" b="1" dirty="0"/>
              <a:t>It is not required of a surviving spouse acting for deceased </a:t>
            </a:r>
            <a:r>
              <a:rPr lang="en-US" altLang="en-US" b="1" dirty="0" smtClean="0"/>
              <a:t>spouse</a:t>
            </a:r>
          </a:p>
          <a:p>
            <a:pPr marL="169863" marR="0" lvl="0" indent="-169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9900"/>
              </a:buClr>
              <a:buSzPct val="70000"/>
              <a:tabLst/>
              <a:defRPr/>
            </a:pPr>
            <a:r>
              <a:rPr lang="en-US" b="1" dirty="0" smtClean="0"/>
              <a:t>IRS Form 56 takes fiduciary responsibility. Representative</a:t>
            </a:r>
            <a:r>
              <a:rPr lang="en-US" b="1" baseline="0" dirty="0" smtClean="0"/>
              <a:t> should seek legal counsel before signing.</a:t>
            </a:r>
            <a:endParaRPr lang="en-US" b="1" dirty="0" smtClean="0"/>
          </a:p>
          <a:p>
            <a:pPr lvl="1" eaLnBrk="1" hangingPunct="1">
              <a:spcBef>
                <a:spcPct val="0"/>
              </a:spcBef>
            </a:pPr>
            <a:endParaRPr lang="en-US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Filing Basics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What's New For TY2018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356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569" y="5957891"/>
            <a:ext cx="6151033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1122363"/>
            <a:ext cx="9550400" cy="238760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800" y="3810000"/>
            <a:ext cx="95504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100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C1FED509-FED5-437F-937A-96E249754C7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944688" indent="-227013">
              <a:defRPr/>
            </a:lvl4pPr>
            <a:lvl5pPr marL="2397125" indent="-227013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48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415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6"/>
            <a:ext cx="4664075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6"/>
            <a:ext cx="4663440" cy="377983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3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1278833" y="1761434"/>
            <a:ext cx="9753600" cy="2221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78467" y="4108451"/>
            <a:ext cx="9753600" cy="17801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46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51067-745F-4EE0-8E6F-CC460D70CD5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80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800" userDrawn="1">
          <p15:clr>
            <a:srgbClr val="FBAE40"/>
          </p15:clr>
        </p15:guide>
        <p15:guide id="8" pos="6944" userDrawn="1">
          <p15:clr>
            <a:srgbClr val="FBAE40"/>
          </p15:clr>
        </p15:guide>
        <p15:guide id="9" orient="horz" pos="828" userDrawn="1">
          <p15:clr>
            <a:srgbClr val="FBAE40"/>
          </p15:clr>
        </p15:guide>
        <p15:guide id="10" pos="1067" userDrawn="1">
          <p15:clr>
            <a:srgbClr val="FBAE40"/>
          </p15:clr>
        </p15:guide>
        <p15:guide id="11" pos="9259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E3BC-F68F-462F-BB3A-BF5401A6F96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12815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298941" y="6265305"/>
            <a:ext cx="518079" cy="365125"/>
          </a:xfrm>
        </p:spPr>
        <p:txBody>
          <a:bodyPr/>
          <a:lstStyle/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255517" y="2278380"/>
            <a:ext cx="5730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216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1FED509-FED5-437F-937A-96E249754C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279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33600"/>
            <a:ext cx="51562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1562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CA9BF-69F5-4DEB-8F7D-096A88D6F3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7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2147888"/>
            <a:ext cx="5158316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971802"/>
            <a:ext cx="5158316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47888"/>
            <a:ext cx="518371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71800"/>
            <a:ext cx="5183717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FF756E-FBF9-4ECD-9315-88542787757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55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12800" y="4114803"/>
            <a:ext cx="105156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" y="2141538"/>
            <a:ext cx="105156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8194272-076E-49B2-914B-9D76CFA043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42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812800" y="4124158"/>
            <a:ext cx="10515600" cy="187960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812800" y="2141664"/>
            <a:ext cx="105156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E2A64FD-9465-4361-BEAD-6DB8522936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2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51067-745F-4EE0-8E6F-CC460D70CD5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18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8FE3BC-F68F-462F-BB3A-BF5401A6F9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13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326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  <a:solidFill>
            <a:srgbClr val="67202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133600"/>
            <a:ext cx="10515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991786" y="6213478"/>
            <a:ext cx="460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38201" y="6213478"/>
            <a:ext cx="84666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Calibri" panose="020F0502020204030204" pitchFamily="34" charset="0"/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030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019" y="6273800"/>
            <a:ext cx="364278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</p:sldLayoutIdLst>
  <p:hf hdr="0" dt="0"/>
  <p:txStyles>
    <p:titleStyle>
      <a:lvl1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  <a:lvl2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marL="5556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5127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699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4271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84363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4488" indent="-344488" algn="l" rtl="0" eaLnBrk="0" fontAlgn="base" hangingPunct="0">
        <a:spcBef>
          <a:spcPts val="1000"/>
        </a:spcBef>
        <a:spcAft>
          <a:spcPct val="0"/>
        </a:spcAft>
        <a:buClr>
          <a:schemeClr val="accent2">
            <a:lumMod val="50000"/>
          </a:schemeClr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Clr>
          <a:schemeClr val="accent2">
            <a:lumMod val="50000"/>
          </a:schemeClr>
        </a:buClr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3" y="6265305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0A09-035A-4911-B92C-C7E8532BCD4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8" y="6174258"/>
            <a:ext cx="3148613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7" y="6174258"/>
            <a:ext cx="3148613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300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1313" indent="-341313" algn="l" defTabSz="457189" rtl="0" eaLnBrk="1" latinLnBrk="0" hangingPunct="1">
        <a:spcBef>
          <a:spcPts val="1800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38138" algn="l" defTabSz="457189" rtl="0" eaLnBrk="1" latinLnBrk="0" hangingPunct="1">
        <a:spcBef>
          <a:spcPts val="900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457189" rtl="0" eaLnBrk="1" latinLnBrk="0" hangingPunct="1">
        <a:spcBef>
          <a:spcPts val="600"/>
        </a:spcBef>
        <a:buClr>
          <a:srgbClr val="55493F"/>
        </a:buClr>
        <a:buSzPct val="110000"/>
        <a:buFont typeface="Arial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 userDrawn="1">
          <p15:clr>
            <a:srgbClr val="F26B43"/>
          </p15:clr>
        </p15:guide>
        <p15:guide id="2" pos="683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pos="800" userDrawn="1">
          <p15:clr>
            <a:srgbClr val="F26B43"/>
          </p15:clr>
        </p15:guide>
        <p15:guide id="5" orient="horz" pos="1344" userDrawn="1">
          <p15:clr>
            <a:srgbClr val="F26B43"/>
          </p15:clr>
        </p15:guide>
        <p15:guide id="6" pos="512" userDrawn="1">
          <p15:clr>
            <a:srgbClr val="F26B43"/>
          </p15:clr>
        </p15:guide>
        <p15:guide id="7" orient="horz" pos="10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Pub 4012 – Tab A </a:t>
            </a:r>
            <a:br>
              <a:rPr lang="en-US" dirty="0" smtClean="0"/>
            </a:br>
            <a:r>
              <a:rPr lang="en-US" dirty="0" smtClean="0"/>
              <a:t>Pub 4491 – Lesson 4</a:t>
            </a:r>
            <a:endParaRPr lang="en-US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Filing Basics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7151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deceased taxpayer</a:t>
            </a:r>
          </a:p>
          <a:p>
            <a:pPr lvl="1"/>
            <a:r>
              <a:rPr lang="en-US" dirty="0"/>
              <a:t>Verify representative’s name and identity</a:t>
            </a:r>
          </a:p>
          <a:p>
            <a:pPr lvl="1"/>
            <a:r>
              <a:rPr lang="en-US" dirty="0"/>
              <a:t>File form 1310 with return if requesting </a:t>
            </a:r>
            <a:r>
              <a:rPr lang="en-US" dirty="0" smtClean="0"/>
              <a:t>refund unless</a:t>
            </a:r>
          </a:p>
          <a:p>
            <a:pPr lvl="2"/>
            <a:r>
              <a:rPr lang="en-US" dirty="0" smtClean="0"/>
              <a:t>Surviving spouse</a:t>
            </a:r>
          </a:p>
          <a:p>
            <a:pPr lvl="2"/>
            <a:r>
              <a:rPr lang="en-US" dirty="0" smtClean="0"/>
              <a:t>Executor or estate administrator appointed or certified by court</a:t>
            </a:r>
          </a:p>
          <a:p>
            <a:pPr lvl="3"/>
            <a:r>
              <a:rPr lang="en-US" dirty="0" smtClean="0"/>
              <a:t>Must attach court certificate to return</a:t>
            </a:r>
          </a:p>
          <a:p>
            <a:pPr lvl="3"/>
            <a:r>
              <a:rPr lang="en-US" dirty="0" smtClean="0"/>
              <a:t>Copy of Will not accepted evidence of appointment</a:t>
            </a:r>
          </a:p>
          <a:p>
            <a:pPr lvl="1"/>
            <a:r>
              <a:rPr lang="en-US" dirty="0" smtClean="0"/>
              <a:t>Do not attach death certificate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Decedent Tax </a:t>
            </a:r>
            <a:r>
              <a:rPr lang="en-US" dirty="0" smtClean="0"/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98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Taxpayer/spouse required to provide </a:t>
            </a:r>
          </a:p>
          <a:p>
            <a:pPr lvl="1"/>
            <a:r>
              <a:rPr lang="en-US" altLang="en-US" dirty="0" smtClean="0"/>
              <a:t>Valid photo </a:t>
            </a:r>
            <a:r>
              <a:rPr lang="en-US" altLang="en-US" dirty="0"/>
              <a:t>ID</a:t>
            </a:r>
          </a:p>
          <a:p>
            <a:pPr lvl="1"/>
            <a:r>
              <a:rPr lang="en-US" altLang="en-US" dirty="0"/>
              <a:t>Valid Taxpayer Identification </a:t>
            </a:r>
            <a:r>
              <a:rPr lang="en-US" altLang="en-US" dirty="0" smtClean="0"/>
              <a:t>Number for everyone on return</a:t>
            </a:r>
          </a:p>
          <a:p>
            <a:pPr lvl="2"/>
            <a:r>
              <a:rPr lang="en-US" altLang="en-US" dirty="0"/>
              <a:t>Social Security </a:t>
            </a:r>
            <a:r>
              <a:rPr lang="en-US" altLang="en-US" dirty="0" smtClean="0"/>
              <a:t>number (SSN)</a:t>
            </a:r>
          </a:p>
          <a:p>
            <a:pPr lvl="2"/>
            <a:r>
              <a:rPr lang="en-US" altLang="en-US" dirty="0"/>
              <a:t>Individual taxpayer identification number (ITIN)</a:t>
            </a:r>
          </a:p>
          <a:p>
            <a:pPr lvl="2"/>
            <a:r>
              <a:rPr lang="en-US" altLang="en-US" dirty="0"/>
              <a:t>Adoption taxpayer identification number (ATIN)</a:t>
            </a:r>
          </a:p>
          <a:p>
            <a:pPr lvl="1"/>
            <a:endParaRPr lang="en-US" altLang="en-US" dirty="0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Identity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13319" name="Content Placeholder 6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Alternatives to Social Security cards </a:t>
            </a:r>
            <a:r>
              <a:rPr lang="en-US" altLang="en-US" b="1" dirty="0" smtClean="0"/>
              <a:t>subject to Local Coordinator approval</a:t>
            </a:r>
          </a:p>
          <a:p>
            <a:pPr lvl="1"/>
            <a:r>
              <a:rPr lang="en-US" altLang="en-US" dirty="0"/>
              <a:t>Other documents issued by Social Security Administration such as SSA-1099 or Social Security Administration letter -OR-</a:t>
            </a:r>
          </a:p>
          <a:p>
            <a:pPr lvl="1"/>
            <a:r>
              <a:rPr lang="en-US" altLang="en-US" dirty="0"/>
              <a:t>Government-issued ID plus</a:t>
            </a:r>
            <a:r>
              <a:rPr lang="en-US" altLang="en-US" dirty="0" smtClean="0"/>
              <a:t> prior year return </a:t>
            </a:r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Verifying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2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Basic record keeping requirements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Keep </a:t>
            </a:r>
            <a:r>
              <a:rPr lang="en-US" altLang="en-US" dirty="0"/>
              <a:t>all</a:t>
            </a:r>
            <a:r>
              <a:rPr lang="en-US" altLang="en-US" dirty="0" smtClean="0"/>
              <a:t> supporting documents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/>
              <a:t>Three years from date return</a:t>
            </a:r>
            <a:r>
              <a:rPr lang="en-US" altLang="en-US" dirty="0" smtClean="0"/>
              <a:t> filed</a:t>
            </a:r>
            <a:endParaRPr lang="en-US" altLang="en-US" dirty="0"/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/>
              <a:t>Two years from date tax</a:t>
            </a:r>
            <a:r>
              <a:rPr lang="en-US" altLang="en-US" dirty="0" smtClean="0"/>
              <a:t> paid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Keep basis documents and returns until property disposed of or sold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Form 8606 carried forward every year until IRA fully distributed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</a:t>
            </a:r>
            <a:r>
              <a:rPr lang="en-US" dirty="0" smtClean="0"/>
              <a:t>Keeping Requirements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1278833" y="1761433"/>
            <a:ext cx="9753600" cy="3648767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Miranda, 17, is claimed on her parents’ return</a:t>
            </a:r>
          </a:p>
          <a:p>
            <a:r>
              <a:rPr lang="en-US" altLang="en-US" dirty="0" smtClean="0"/>
              <a:t>Her W-2 shows $2,000 in wages and federal tax withheld of $155</a:t>
            </a:r>
          </a:p>
          <a:p>
            <a:r>
              <a:rPr lang="en-US" altLang="en-US" dirty="0" smtClean="0"/>
              <a:t>Her grandparents gave her a $3,000 CD as a gift </a:t>
            </a:r>
          </a:p>
          <a:p>
            <a:r>
              <a:rPr lang="en-US" altLang="en-US" dirty="0" smtClean="0"/>
              <a:t>She has no other income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Must or should Miranda file?</a:t>
            </a:r>
            <a:endParaRPr lang="en-US" alt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#1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71600" y="5105400"/>
            <a:ext cx="8001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chemeClr val="accent2"/>
              </a:buClr>
              <a:buSzPct val="110000"/>
              <a:buNone/>
            </a:pPr>
            <a: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  <a:t>Should File: to get back her withholding</a:t>
            </a:r>
            <a:b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</a:br>
            <a: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  <a:t>CD is a gift – not counted in income (Lesson 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1278833" y="1761432"/>
            <a:ext cx="9753600" cy="2886767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Kathy, 22, attends college full time and earned $850 babysitting</a:t>
            </a:r>
          </a:p>
          <a:p>
            <a:r>
              <a:rPr lang="en-US" altLang="en-US" dirty="0" smtClean="0"/>
              <a:t>Kathy’s W-2 shows $3,000 in wages and no taxes withheld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Must or should Kathy file? </a:t>
            </a:r>
            <a:endParaRPr lang="en-US" alt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#2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47800" y="4778130"/>
            <a:ext cx="1019423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SzTx/>
              <a:buNone/>
            </a:pPr>
            <a:r>
              <a:rPr lang="en-US" altLang="en-US" sz="3000" dirty="0" smtClean="0">
                <a:solidFill>
                  <a:srgbClr val="0000FF"/>
                </a:solidFill>
                <a:cs typeface="Calibri" panose="020F0502020204030204" pitchFamily="34" charset="0"/>
              </a:rPr>
              <a:t>Must </a:t>
            </a:r>
            <a: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  <a:t>File: had &gt;$400 in self-employment</a:t>
            </a:r>
          </a:p>
          <a:p>
            <a:pPr eaLnBrk="1" hangingPunct="1">
              <a:spcBef>
                <a:spcPts val="1200"/>
              </a:spcBef>
              <a:buClrTx/>
              <a:buSzTx/>
              <a:buNone/>
            </a:pPr>
            <a: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  <a:t>If only W-</a:t>
            </a:r>
            <a:r>
              <a:rPr lang="en-US" altLang="en-US" sz="3000" dirty="0" smtClean="0">
                <a:solidFill>
                  <a:srgbClr val="0000FF"/>
                </a:solidFill>
                <a:cs typeface="Calibri" panose="020F0502020204030204" pitchFamily="34" charset="0"/>
              </a:rPr>
              <a:t>2 wages, Kathy </a:t>
            </a:r>
            <a: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  <a:t>would not have</a:t>
            </a:r>
            <a:r>
              <a:rPr lang="en-US" altLang="en-US" sz="3000" dirty="0" smtClean="0">
                <a:solidFill>
                  <a:srgbClr val="0000FF"/>
                </a:solidFill>
                <a:cs typeface="Calibri" panose="020F0502020204030204" pitchFamily="34" charset="0"/>
              </a:rPr>
              <a:t> been required </a:t>
            </a:r>
            <a:r>
              <a:rPr lang="en-US" altLang="en-US" sz="3000" dirty="0">
                <a:solidFill>
                  <a:srgbClr val="0000FF"/>
                </a:solidFill>
                <a:cs typeface="Calibri" panose="020F0502020204030204" pitchFamily="34" charset="0"/>
              </a:rPr>
              <a:t>to </a:t>
            </a:r>
            <a:r>
              <a:rPr lang="en-US" altLang="en-US" sz="3000" dirty="0" smtClean="0">
                <a:solidFill>
                  <a:srgbClr val="0000FF"/>
                </a:solidFill>
                <a:cs typeface="Calibri" panose="020F0502020204030204" pitchFamily="34" charset="0"/>
              </a:rPr>
              <a:t>file</a:t>
            </a:r>
            <a:endParaRPr lang="en-US" altLang="en-US" sz="3000" dirty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Ann, 27, is a single mom with one child and $10,312 reported on a W-2 with no withholding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Must or should Ann file?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 #3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3120" y="3886200"/>
            <a:ext cx="67352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altLang="en-US" sz="3000" b="1" dirty="0">
                <a:solidFill>
                  <a:srgbClr val="0000FF"/>
                </a:solidFill>
                <a:cs typeface="Calibri" panose="020F0502020204030204" pitchFamily="34" charset="0"/>
              </a:rPr>
              <a:t>Should file to receive Earned Income Credit and Additional Child Tax Credit</a:t>
            </a:r>
          </a:p>
        </p:txBody>
      </p:sp>
    </p:spTree>
    <p:extLst>
      <p:ext uri="{BB962C8B-B14F-4D97-AF65-F5344CB8AC3E}">
        <p14:creationId xmlns:p14="http://schemas.microsoft.com/office/powerpoint/2010/main" val="17627483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State requirements may </a:t>
            </a:r>
            <a:r>
              <a:rPr lang="en-US" altLang="en-US" dirty="0"/>
              <a:t>differ</a:t>
            </a:r>
          </a:p>
          <a:p>
            <a:r>
              <a:rPr lang="en-US" altLang="en-US" dirty="0"/>
              <a:t>Federal return</a:t>
            </a:r>
            <a:r>
              <a:rPr lang="en-US" altLang="en-US" dirty="0" smtClean="0"/>
              <a:t> required to </a:t>
            </a:r>
            <a:r>
              <a:rPr lang="en-US" altLang="en-US" dirty="0"/>
              <a:t>prepare state return in TaxSlayer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Filing Requirements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1393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Verify name with social security document</a:t>
            </a:r>
          </a:p>
          <a:p>
            <a:r>
              <a:rPr lang="en-US" altLang="en-US" smtClean="0"/>
              <a:t>Verify ID with photo ID</a:t>
            </a:r>
          </a:p>
          <a:p>
            <a:r>
              <a:rPr lang="en-US" altLang="en-US" smtClean="0"/>
              <a:t>Verify representative’s authority</a:t>
            </a:r>
          </a:p>
          <a:p>
            <a:r>
              <a:rPr lang="en-US" altLang="en-US" smtClean="0"/>
              <a:t>Review any changes from prior year</a:t>
            </a: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Basics Quality Review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Basics</a:t>
            </a:r>
            <a:endParaRPr lang="en-US" dirty="0"/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096" y="1437736"/>
            <a:ext cx="4670289" cy="46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2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This lesson covers basic filing requirements  </a:t>
            </a:r>
          </a:p>
          <a:p>
            <a:pPr lvl="1"/>
            <a:r>
              <a:rPr lang="en-US" dirty="0" smtClean="0"/>
              <a:t>Who must file a return</a:t>
            </a:r>
          </a:p>
          <a:p>
            <a:pPr lvl="1"/>
            <a:r>
              <a:rPr lang="en-US" dirty="0" smtClean="0"/>
              <a:t>Who should file a return</a:t>
            </a:r>
          </a:p>
          <a:p>
            <a:pPr lvl="1"/>
            <a:r>
              <a:rPr lang="en-US" dirty="0" smtClean="0"/>
              <a:t>Decedent returns</a:t>
            </a:r>
          </a:p>
          <a:p>
            <a:pPr lvl="1"/>
            <a:r>
              <a:rPr lang="en-US" dirty="0" smtClean="0"/>
              <a:t>Verifying identity</a:t>
            </a:r>
          </a:p>
          <a:p>
            <a:pPr lvl="1"/>
            <a:r>
              <a:rPr lang="en-US" dirty="0" smtClean="0"/>
              <a:t>Recordkeeping requirements	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Basics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>
          <a:xfrm>
            <a:off x="1278833" y="1761432"/>
            <a:ext cx="9753600" cy="41821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Filing thresholds for most taxpayers is their standard deduction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Taxpayers filing MFS required to file when gross income at least </a:t>
            </a:r>
            <a:r>
              <a:rPr lang="en-US" b="1" dirty="0" smtClean="0"/>
              <a:t>$5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Filing threshold increased by additional standard deduction amount for each occurrence of age 65 and older and/or blindness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$1,600 S / </a:t>
            </a:r>
            <a:r>
              <a:rPr lang="en-US" dirty="0" err="1" smtClean="0"/>
              <a:t>HoH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$1,300 </a:t>
            </a:r>
            <a:r>
              <a:rPr lang="en-US" dirty="0" smtClean="0"/>
              <a:t>MFJ / MFS / QW</a:t>
            </a: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Filing Requirements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10600" y="1196649"/>
            <a:ext cx="2895600" cy="430883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>
            <a:spAutoFit/>
          </a:bodyPr>
          <a:lstStyle/>
          <a:p>
            <a:pPr algn="ctr"/>
            <a:r>
              <a:rPr lang="en-US" sz="2000" b="1" dirty="0" smtClean="0"/>
              <a:t>Pub 4012 Tab A Chart A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sz="quarter" idx="12"/>
          </p:nvPr>
        </p:nvSpPr>
        <p:spPr/>
        <p:txBody>
          <a:bodyPr vert="horz" lIns="91438" tIns="45719" rIns="91438" bIns="45719" rtlCol="0" anchor="t">
            <a:normAutofit/>
          </a:bodyPr>
          <a:lstStyle/>
          <a:p>
            <a:pPr marL="255899" indent="-255899"/>
            <a:r>
              <a:rPr lang="en-US" dirty="0">
                <a:cs typeface="Calibri"/>
              </a:rPr>
              <a:t>Married</a:t>
            </a:r>
            <a:r>
              <a:rPr lang="en-US" dirty="0"/>
              <a:t> taxpayers</a:t>
            </a:r>
            <a:r>
              <a:rPr lang="en-US" dirty="0" smtClean="0"/>
              <a:t> required </a:t>
            </a:r>
            <a:r>
              <a:rPr lang="en-US" dirty="0"/>
              <a:t>to file when</a:t>
            </a:r>
            <a:r>
              <a:rPr lang="en-US" dirty="0" smtClean="0"/>
              <a:t> combined gross income more than MFJ standard deduction if</a:t>
            </a:r>
          </a:p>
          <a:p>
            <a:pPr marL="828971" lvl="1" indent="-255899"/>
            <a:r>
              <a:rPr lang="en-US" dirty="0" smtClean="0"/>
              <a:t>Couple lived in same household</a:t>
            </a:r>
          </a:p>
          <a:p>
            <a:pPr marL="828971" lvl="1" indent="-255899"/>
            <a:r>
              <a:rPr lang="en-US" dirty="0" smtClean="0">
                <a:cs typeface="Calibri"/>
              </a:rPr>
              <a:t>Do not file MFS</a:t>
            </a:r>
          </a:p>
          <a:p>
            <a:pPr indent="-253359"/>
            <a:r>
              <a:rPr lang="en-US" dirty="0" smtClean="0">
                <a:cs typeface="Calibri"/>
              </a:rPr>
              <a:t>Married taxpayers any age not living with spouse at end of 2018 must file if gross income at least </a:t>
            </a:r>
            <a:r>
              <a:rPr lang="en-US" b="1" dirty="0" smtClean="0">
                <a:cs typeface="Calibri"/>
              </a:rPr>
              <a:t>$5</a:t>
            </a:r>
          </a:p>
          <a:p>
            <a:pPr lvl="1" indent="-253359"/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  <a:p>
            <a:pPr lvl="1">
              <a:buNone/>
            </a:pPr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Filing Requirements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763000" y="1196649"/>
            <a:ext cx="2819400" cy="430883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ctr"/>
            <a:r>
              <a:rPr lang="en-US" sz="2000" b="1" dirty="0" smtClean="0"/>
              <a:t>Pub 4012 Tab A Chart 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2980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dirty="0" smtClean="0"/>
              <a:t>Single dependent under 65 required to file if any apply</a:t>
            </a:r>
          </a:p>
          <a:p>
            <a:pPr lvl="1"/>
            <a:r>
              <a:rPr lang="en-GB" altLang="en-US" dirty="0" smtClean="0"/>
              <a:t>Unearned income over $1,050</a:t>
            </a:r>
          </a:p>
          <a:p>
            <a:pPr lvl="1"/>
            <a:r>
              <a:rPr lang="en-GB" altLang="en-US" dirty="0" smtClean="0"/>
              <a:t>Earned income over $12,000</a:t>
            </a:r>
          </a:p>
          <a:p>
            <a:pPr lvl="1"/>
            <a:r>
              <a:rPr lang="en-GB" altLang="en-US" dirty="0" smtClean="0"/>
              <a:t>Gross income more than larger of</a:t>
            </a:r>
          </a:p>
          <a:p>
            <a:pPr lvl="2"/>
            <a:r>
              <a:rPr lang="en-GB" altLang="en-US" dirty="0" smtClean="0"/>
              <a:t>$1,050 </a:t>
            </a:r>
            <a:r>
              <a:rPr lang="en-GB" altLang="en-US" b="1" dirty="0" smtClean="0"/>
              <a:t>or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Earned income (up to $11,650) plus $350</a:t>
            </a:r>
          </a:p>
          <a:p>
            <a:pPr lvl="1"/>
            <a:endParaRPr lang="en-GB" altLang="en-US" b="1" dirty="0"/>
          </a:p>
        </p:txBody>
      </p:sp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Filing Requirements for Dependents </a:t>
            </a:r>
            <a:endParaRPr lang="en-GB" dirty="0"/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9144000" y="24288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None/>
            </a:pPr>
            <a:endParaRPr lang="en-US" altLang="en-US" sz="18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9225" name="Rectangle 1"/>
          <p:cNvSpPr>
            <a:spLocks noChangeArrowheads="1"/>
          </p:cNvSpPr>
          <p:nvPr/>
        </p:nvSpPr>
        <p:spPr bwMode="auto">
          <a:xfrm>
            <a:off x="7315200" y="1219200"/>
            <a:ext cx="274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Tab A Chart B</a:t>
            </a:r>
            <a:endParaRPr lang="en-US" altLang="en-US" sz="20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9510" y="1222142"/>
            <a:ext cx="2729090" cy="430883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ctr"/>
            <a:r>
              <a:rPr lang="en-US" sz="2000" b="1" dirty="0" smtClean="0"/>
              <a:t>Pub 4012 Tab A Chart B</a:t>
            </a:r>
            <a:endParaRPr lang="en-US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9223" name="Rectangle 11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GB" altLang="en-US" dirty="0" smtClean="0"/>
              <a:t>Single blind dependent </a:t>
            </a:r>
            <a:r>
              <a:rPr lang="en-GB" altLang="en-US" b="1" dirty="0" smtClean="0"/>
              <a:t>or</a:t>
            </a:r>
            <a:r>
              <a:rPr lang="en-GB" altLang="en-US" dirty="0" smtClean="0"/>
              <a:t> 65 or older required to file if any apply</a:t>
            </a:r>
          </a:p>
          <a:p>
            <a:pPr lvl="1"/>
            <a:r>
              <a:rPr lang="en-GB" altLang="en-US" dirty="0" smtClean="0"/>
              <a:t>Unearned income over $2,650</a:t>
            </a:r>
          </a:p>
          <a:p>
            <a:pPr lvl="2"/>
            <a:r>
              <a:rPr lang="en-GB" altLang="en-US" dirty="0" smtClean="0"/>
              <a:t>$4,250 if 65 or older </a:t>
            </a:r>
            <a:r>
              <a:rPr lang="en-GB" altLang="en-US" b="1" dirty="0" smtClean="0"/>
              <a:t>and</a:t>
            </a:r>
            <a:r>
              <a:rPr lang="en-GB" altLang="en-US" dirty="0" smtClean="0"/>
              <a:t> blind</a:t>
            </a:r>
          </a:p>
          <a:p>
            <a:pPr lvl="1"/>
            <a:r>
              <a:rPr lang="en-GB" altLang="en-US" dirty="0" smtClean="0"/>
              <a:t>Earned income over $13,600</a:t>
            </a:r>
          </a:p>
          <a:p>
            <a:pPr lvl="2"/>
            <a:r>
              <a:rPr lang="en-GB" altLang="en-US" dirty="0" smtClean="0"/>
              <a:t>$15,200 if 65 or older </a:t>
            </a:r>
            <a:r>
              <a:rPr lang="en-GB" altLang="en-US" b="1" dirty="0" smtClean="0"/>
              <a:t>and</a:t>
            </a:r>
            <a:r>
              <a:rPr lang="en-GB" altLang="en-US" dirty="0" smtClean="0"/>
              <a:t> blind</a:t>
            </a:r>
          </a:p>
          <a:p>
            <a:pPr lvl="1"/>
            <a:r>
              <a:rPr lang="en-GB" altLang="en-US" dirty="0" smtClean="0"/>
              <a:t>Gross income more than larger of</a:t>
            </a:r>
          </a:p>
          <a:p>
            <a:pPr lvl="2"/>
            <a:r>
              <a:rPr lang="en-GB" altLang="en-US" dirty="0" smtClean="0"/>
              <a:t>$2,650 ($4,250 if 65 or older </a:t>
            </a:r>
            <a:r>
              <a:rPr lang="en-GB" altLang="en-US" b="1" dirty="0" smtClean="0"/>
              <a:t>and</a:t>
            </a:r>
            <a:r>
              <a:rPr lang="en-GB" altLang="en-US" dirty="0" smtClean="0"/>
              <a:t> blind) </a:t>
            </a:r>
            <a:r>
              <a:rPr lang="en-GB" altLang="en-US" b="1" dirty="0" smtClean="0"/>
              <a:t>or</a:t>
            </a:r>
            <a:endParaRPr lang="en-GB" altLang="en-US" dirty="0" smtClean="0"/>
          </a:p>
          <a:p>
            <a:pPr lvl="2"/>
            <a:r>
              <a:rPr lang="en-GB" altLang="en-US" dirty="0" smtClean="0"/>
              <a:t>Earned income (up to $11,650) plus $1,950 (plus $3,550 if 65 or older </a:t>
            </a:r>
            <a:r>
              <a:rPr lang="en-GB" altLang="en-US" b="1" dirty="0" smtClean="0"/>
              <a:t>and</a:t>
            </a:r>
            <a:r>
              <a:rPr lang="en-GB" altLang="en-US" dirty="0" smtClean="0"/>
              <a:t> blind)</a:t>
            </a:r>
          </a:p>
          <a:p>
            <a:pPr lvl="1"/>
            <a:endParaRPr lang="en-GB" altLang="en-US" b="1" dirty="0"/>
          </a:p>
        </p:txBody>
      </p:sp>
      <p:sp>
        <p:nvSpPr>
          <p:cNvPr id="9218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Filing Requirements for Dependents </a:t>
            </a:r>
            <a:endParaRPr lang="en-GB" dirty="0"/>
          </a:p>
        </p:txBody>
      </p:sp>
      <p:sp>
        <p:nvSpPr>
          <p:cNvPr id="9224" name="Text Box 3"/>
          <p:cNvSpPr txBox="1">
            <a:spLocks noChangeArrowheads="1"/>
          </p:cNvSpPr>
          <p:nvPr/>
        </p:nvSpPr>
        <p:spPr bwMode="auto">
          <a:xfrm>
            <a:off x="9144000" y="24288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ts val="1125"/>
              </a:spcBef>
              <a:buClr>
                <a:srgbClr val="000000"/>
              </a:buClr>
              <a:buSzPct val="100000"/>
              <a:buNone/>
            </a:pPr>
            <a:endParaRPr lang="en-US" altLang="en-US" sz="1800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sp>
        <p:nvSpPr>
          <p:cNvPr id="9225" name="Rectangle 1"/>
          <p:cNvSpPr>
            <a:spLocks noChangeArrowheads="1"/>
          </p:cNvSpPr>
          <p:nvPr/>
        </p:nvSpPr>
        <p:spPr bwMode="auto">
          <a:xfrm>
            <a:off x="7315200" y="1219200"/>
            <a:ext cx="274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solidFill>
                  <a:schemeClr val="bg1"/>
                </a:solidFill>
                <a:cs typeface="Calibri" panose="020F0502020204030204" pitchFamily="34" charset="0"/>
              </a:rPr>
              <a:t>Pub 4012 Tab A Chart B</a:t>
            </a:r>
            <a:endParaRPr lang="en-US" altLang="en-US" sz="20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929510" y="1222142"/>
            <a:ext cx="2729090" cy="430883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ctr"/>
            <a:r>
              <a:rPr lang="en-US" sz="2000" b="1" dirty="0" smtClean="0"/>
              <a:t>Pub 4012 Tab A Chart B</a:t>
            </a:r>
            <a:endParaRPr lang="en-US" sz="2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situations with filing requirement</a:t>
            </a:r>
          </a:p>
          <a:p>
            <a:pPr lvl="1"/>
            <a:r>
              <a:rPr lang="en-US" dirty="0" smtClean="0"/>
              <a:t>Penalized early IRA distributions</a:t>
            </a:r>
          </a:p>
          <a:p>
            <a:pPr lvl="1"/>
            <a:r>
              <a:rPr lang="en-US" dirty="0" smtClean="0"/>
              <a:t>Unreported tip income subject to Medicare or Social Security tax</a:t>
            </a:r>
          </a:p>
          <a:p>
            <a:pPr lvl="1"/>
            <a:r>
              <a:rPr lang="en-US" dirty="0" smtClean="0"/>
              <a:t>Recapture first-time home buyer credit</a:t>
            </a:r>
          </a:p>
          <a:p>
            <a:pPr lvl="1"/>
            <a:r>
              <a:rPr lang="en-US" dirty="0" smtClean="0"/>
              <a:t>HSA distributions</a:t>
            </a:r>
          </a:p>
          <a:p>
            <a:pPr lvl="1"/>
            <a:r>
              <a:rPr lang="en-US" dirty="0" smtClean="0"/>
              <a:t>Self-employed net earnings at least $400</a:t>
            </a:r>
          </a:p>
          <a:p>
            <a:pPr lvl="1"/>
            <a:r>
              <a:rPr lang="en-US" dirty="0" smtClean="0"/>
              <a:t>Received Advanced Premium Tax Credit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Taxpayers Required to File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929510" y="1222142"/>
            <a:ext cx="2729090" cy="430883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121917" tIns="60958" rIns="121917" bIns="60958" rtlCol="0" anchor="ctr">
            <a:spAutoFit/>
          </a:bodyPr>
          <a:lstStyle/>
          <a:p>
            <a:pPr algn="ctr"/>
            <a:r>
              <a:rPr lang="en-US" sz="2000" b="1" dirty="0" smtClean="0"/>
              <a:t>Pub 4012 Tab A Chart C</a:t>
            </a:r>
            <a:endParaRPr lang="en-US" sz="2000" b="1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 smtClean="0"/>
              <a:t>Taxpayers should file when</a:t>
            </a:r>
          </a:p>
          <a:p>
            <a:pPr lvl="1"/>
            <a:r>
              <a:rPr lang="en-US" dirty="0" smtClean="0"/>
              <a:t>Tax withheld</a:t>
            </a:r>
          </a:p>
          <a:p>
            <a:pPr lvl="1"/>
            <a:r>
              <a:rPr lang="en-US" dirty="0" smtClean="0"/>
              <a:t>Estimated tax paid</a:t>
            </a:r>
          </a:p>
          <a:p>
            <a:pPr lvl="1"/>
            <a:r>
              <a:rPr lang="en-US" dirty="0" smtClean="0"/>
              <a:t>Qualify for refundable credits</a:t>
            </a:r>
          </a:p>
          <a:p>
            <a:pPr lvl="1"/>
            <a:r>
              <a:rPr lang="en-US" dirty="0" smtClean="0"/>
              <a:t>Received 1099-S</a:t>
            </a:r>
          </a:p>
          <a:p>
            <a:pPr lvl="1"/>
            <a:r>
              <a:rPr lang="en-US" dirty="0" smtClean="0"/>
              <a:t>Received 1099-B</a:t>
            </a:r>
          </a:p>
          <a:p>
            <a:pPr lvl="1"/>
            <a:r>
              <a:rPr lang="en-US" dirty="0" smtClean="0"/>
              <a:t>Required to file state return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Taxpayers Who Should File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28177" y="1171835"/>
            <a:ext cx="2562579" cy="36345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900" dirty="0" smtClean="0"/>
              <a:t>Pub 4012 Tab A Chart D</a:t>
            </a:r>
            <a:endParaRPr lang="en-US" sz="19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TY2018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ED509-FED5-437F-937A-96E249754C78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Married deceased taxpayer</a:t>
            </a:r>
          </a:p>
          <a:p>
            <a:pPr lvl="1"/>
            <a:r>
              <a:rPr lang="en-US" dirty="0" smtClean="0"/>
              <a:t>Spouse can file MFJ year of death if eligible</a:t>
            </a:r>
          </a:p>
          <a:p>
            <a:pPr lvl="2"/>
            <a:r>
              <a:rPr lang="en-US" dirty="0" smtClean="0"/>
              <a:t>Signs return “Filling as surviving spouse”</a:t>
            </a:r>
          </a:p>
          <a:p>
            <a:pPr lvl="2"/>
            <a:r>
              <a:rPr lang="en-US" dirty="0" smtClean="0"/>
              <a:t>Include all deceased spouse’s income prior to death</a:t>
            </a:r>
          </a:p>
          <a:p>
            <a:pPr lvl="2"/>
            <a:r>
              <a:rPr lang="en-US" dirty="0" smtClean="0"/>
              <a:t>Do not attach death certificate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Decedent Tax </a:t>
            </a:r>
            <a:r>
              <a:rPr lang="en-US" dirty="0" smtClean="0"/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98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E0A52EE1-7FAB-4AE9-8540-7668D78AFE4F}" vid="{E648C534-2353-40BD-9430-16199884EA36}"/>
    </a:ext>
  </a:extLst>
</a:theme>
</file>

<file path=ppt/theme/theme2.xml><?xml version="1.0" encoding="utf-8"?>
<a:theme xmlns:a="http://schemas.openxmlformats.org/drawingml/2006/main" name="2018 Temple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RPF PPTX Template Wide v2.potx" id="{9EC42302-1C76-456C-AA3A-B873C1C81271}" vid="{8200FA71-478A-4AA6-9D02-1D1F7039DF9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 2016 PP TEMPLATE</Template>
  <TotalTime>0</TotalTime>
  <Words>1425</Words>
  <Application>Microsoft Office PowerPoint</Application>
  <PresentationFormat>Widescreen</PresentationFormat>
  <Paragraphs>225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1_Custom Design</vt:lpstr>
      <vt:lpstr>2018 Templet</vt:lpstr>
      <vt:lpstr>Filing Basics</vt:lpstr>
      <vt:lpstr>Filing Basics</vt:lpstr>
      <vt:lpstr>Filing Requirements</vt:lpstr>
      <vt:lpstr>Filing Requirements </vt:lpstr>
      <vt:lpstr>Filing Requirements for Dependents </vt:lpstr>
      <vt:lpstr>Filing Requirements for Dependents </vt:lpstr>
      <vt:lpstr>Other Taxpayers Required to File</vt:lpstr>
      <vt:lpstr>Taxpayers Who Should File</vt:lpstr>
      <vt:lpstr>Decedent Tax Return</vt:lpstr>
      <vt:lpstr>Decedent Tax Return</vt:lpstr>
      <vt:lpstr>Verifying Identity</vt:lpstr>
      <vt:lpstr>Verifying Identity</vt:lpstr>
      <vt:lpstr>Record Keeping Requirements</vt:lpstr>
      <vt:lpstr>Quiz #1</vt:lpstr>
      <vt:lpstr>Quiz #2</vt:lpstr>
      <vt:lpstr>Quiz #3</vt:lpstr>
      <vt:lpstr>State Filing Requirements</vt:lpstr>
      <vt:lpstr>Filing Basics Quality Review</vt:lpstr>
      <vt:lpstr>Filing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2018-10-03T15:27:15Z</dcterms:created>
  <dcterms:modified xsi:type="dcterms:W3CDTF">2018-12-28T18:01:50Z</dcterms:modified>
</cp:coreProperties>
</file>